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1708464b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1708464b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1708464b2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1708464b2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1708464b2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1708464b2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61708464b2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61708464b2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1708464b2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1708464b2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1708464b2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1708464b2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1708464b2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1708464b2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1708464b2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1708464b2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1708464b2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1708464b2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1708464b2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1708464b2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1708464b2_5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1708464b2_5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1708464b2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1708464b2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1708464b2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1708464b2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1708464b2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1708464b2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1708464b2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1708464b2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1708464b2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1708464b2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1708464b2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1708464b2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1708464b2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1708464b2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1708464b2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1708464b2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1708464b2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1708464b2_5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1708464b2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61708464b2_5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1708464b2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1708464b2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1708464b2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1708464b2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1708464b2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1708464b2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1708464b2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1708464b2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1708464b2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1708464b2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1708464b2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1708464b2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1708464b2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1708464b2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QLgI33UQ9ZrD8FXMEgVvYeN242y2PvFsWc1q7L16Uzc/edit?tab=t.0#heading=h.9yz83m28lv4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google.com/document/d/1QLgI33UQ9ZrD8FXMEgVvYeN242y2PvFsWc1q7L16Uzc/edit?tab=t.0#heading=h.6xirwma40idp" TargetMode="External"/><Relationship Id="rId4" Type="http://schemas.openxmlformats.org/officeDocument/2006/relationships/hyperlink" Target="https://docs.google.com/document/d/1QLgI33UQ9ZrD8FXMEgVvYeN242y2PvFsWc1q7L16Uzc/edit?tab=t.0#heading=h.shyeuiil3tex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Sécurisation d’une infrastructure nucléaire</a:t>
            </a:r>
            <a:endParaRPr>
              <a:solidFill>
                <a:srgbClr val="0CC0DF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36425" y="4155350"/>
            <a:ext cx="8520600" cy="792600"/>
          </a:xfrm>
          <a:prstGeom prst="rect">
            <a:avLst/>
          </a:prstGeom>
          <a:effectLst>
            <a:outerShdw blurRad="57150"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Kevin Mougin</a:t>
            </a:r>
            <a:endParaRPr>
              <a:solidFill>
                <a:srgbClr val="00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</a:rPr>
              <a:t>Guillaume Donizetti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PLANIFICATION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10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title="diagramme de gant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8063"/>
            <a:ext cx="8839204" cy="4307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11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184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7C5B"/>
                </a:solidFill>
              </a:rPr>
              <a:t>Première étape : analyse initiale et gouvernance</a:t>
            </a:r>
            <a:endParaRPr>
              <a:solidFill>
                <a:srgbClr val="CC7C5B"/>
              </a:solidFill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Cette première étape consistera à récolter des informations sur le secteur du nucléaire et à mettre en place une gouvernance appropriée.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0FF00"/>
                </a:solidFill>
              </a:rPr>
              <a:t>Temps estimé : du 1er Janvier 2025 au 28 février 2025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b="1">
                <a:solidFill>
                  <a:srgbClr val="0CC0DF"/>
                </a:solidFill>
              </a:rPr>
              <a:t>Élaboration de la PSSI (Politique de Sécurité des Systèmes d'Information)</a:t>
            </a:r>
            <a:r>
              <a:rPr lang="fr" sz="1100">
                <a:solidFill>
                  <a:srgbClr val="0CC0DF"/>
                </a:solidFill>
              </a:rPr>
              <a:t> :</a:t>
            </a:r>
            <a:endParaRPr sz="1100">
              <a:solidFill>
                <a:srgbClr val="0CC0D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-Identifier les besoins spécifiques de sécurité pour la centrale nucléaire.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-Définir les règles, procédures, et politiques à respecter (gestion des accès, protection des données, etc.).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-INormes ISO 27001,  IEC 62645, guide OVI ANSSI (opérateur importance vitale)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b="1">
                <a:solidFill>
                  <a:srgbClr val="0CC0DF"/>
                </a:solidFill>
              </a:rPr>
              <a:t>Analyse des risques</a:t>
            </a:r>
            <a:r>
              <a:rPr lang="fr" sz="1100">
                <a:solidFill>
                  <a:srgbClr val="0CC0DF"/>
                </a:solidFill>
              </a:rPr>
              <a:t> :</a:t>
            </a:r>
            <a:endParaRPr sz="1100">
              <a:solidFill>
                <a:srgbClr val="0CC0D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-Identifier les actifs critiques et leurs vulnérabilités.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-Évaluer les menaces et les impacts potentiels sur les systèmes de contrôle et les réseaux.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50" y="3188525"/>
            <a:ext cx="2261601" cy="15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12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17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7C5B"/>
                </a:solidFill>
              </a:rPr>
              <a:t>Deuxième étape : Sécurisation des systèmes et des réseaux</a:t>
            </a:r>
            <a:endParaRPr>
              <a:solidFill>
                <a:srgbClr val="CC7C5B"/>
              </a:solidFill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407850"/>
            <a:ext cx="3999900" cy="28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Cette deuxième étape consistera à mettre en place le matériel et les logiciels pour protéger le service informatique de la centrale nucléaire.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FF00"/>
                </a:solidFill>
              </a:rPr>
              <a:t>Temps estimé : du 1er Mars 2025 au 30 Mars 2025</a:t>
            </a: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2"/>
          </p:nvPr>
        </p:nvSpPr>
        <p:spPr>
          <a:xfrm>
            <a:off x="4572000" y="1407850"/>
            <a:ext cx="4260300" cy="3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fr" b="1">
                <a:solidFill>
                  <a:srgbClr val="0CC0DF"/>
                </a:solidFill>
              </a:rPr>
              <a:t>Sécurisation des serveurs et services critiques</a:t>
            </a:r>
            <a:r>
              <a:rPr lang="fr">
                <a:solidFill>
                  <a:srgbClr val="0CC0DF"/>
                </a:solidFill>
              </a:rPr>
              <a:t> :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fr">
                <a:solidFill>
                  <a:schemeClr val="lt1"/>
                </a:solidFill>
              </a:rPr>
              <a:t>-Configurer les systèmes d’exploitation pour réduire les risques (ex. désactivation des services non essentiels, mise à jour des logiciels).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fr">
                <a:solidFill>
                  <a:schemeClr val="lt1"/>
                </a:solidFill>
              </a:rPr>
              <a:t>-Mettre en place des mécanismes de chiffrement pour les données sensibles.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fr" b="1">
                <a:solidFill>
                  <a:srgbClr val="0CC0DF"/>
                </a:solidFill>
              </a:rPr>
              <a:t>Protection des réseaux</a:t>
            </a:r>
            <a:r>
              <a:rPr lang="fr">
                <a:solidFill>
                  <a:srgbClr val="0CC0DF"/>
                </a:solidFill>
              </a:rPr>
              <a:t> :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fr">
                <a:solidFill>
                  <a:schemeClr val="lt1"/>
                </a:solidFill>
              </a:rPr>
              <a:t>-Configurer des pare-feu, IDS/IPS (systèmes de détection et prévention des intrusions).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fr">
                <a:solidFill>
                  <a:schemeClr val="lt1"/>
                </a:solidFill>
              </a:rPr>
              <a:t>-Mettre en place des politiques d’accès strictes (listes de contrôle d’accès, segmentation réseau).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462" y="3188100"/>
            <a:ext cx="2516376" cy="147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13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113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7C5B"/>
                </a:solidFill>
              </a:rPr>
              <a:t>Troisième étape : Surveillance et réponse aux menaces</a:t>
            </a:r>
            <a:endParaRPr>
              <a:solidFill>
                <a:srgbClr val="CC7C5B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141600" y="1559175"/>
            <a:ext cx="3999900" cy="28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Mise en place d’un SOC pour assurer une sécurité 7/7j 24/24h pour surveiller toutes tentative d’intrusion.</a:t>
            </a: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FF00"/>
                </a:solidFill>
              </a:rPr>
              <a:t>Temps estimé : du 1er Avril  2025 au 30 Avril 2025</a:t>
            </a: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2"/>
          </p:nvPr>
        </p:nvSpPr>
        <p:spPr>
          <a:xfrm>
            <a:off x="4141500" y="1442025"/>
            <a:ext cx="4690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00" b="1" dirty="0">
                <a:solidFill>
                  <a:srgbClr val="0CC0DF"/>
                </a:solidFill>
              </a:rPr>
              <a:t>Mise en place d’un </a:t>
            </a:r>
            <a:r>
              <a:rPr lang="fr" sz="2500" b="1">
                <a:solidFill>
                  <a:srgbClr val="0CC0DF"/>
                </a:solidFill>
              </a:rPr>
              <a:t>SIEM </a:t>
            </a:r>
            <a:r>
              <a:rPr lang="fr" sz="2500">
                <a:solidFill>
                  <a:srgbClr val="0CC0DF"/>
                </a:solidFill>
              </a:rPr>
              <a:t>:</a:t>
            </a:r>
            <a:endParaRPr sz="2500" dirty="0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chemeClr val="lt1"/>
                </a:solidFill>
              </a:rPr>
              <a:t>-Installer et configurer un système de surveillance pour collecter et analyser les logs.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chemeClr val="lt1"/>
                </a:solidFill>
              </a:rPr>
              <a:t>-Créer des tableaux de bord et des alertes en temps réel.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chemeClr val="bg1"/>
                </a:solidFill>
              </a:rPr>
              <a:t>-Développement et test des plans de gestion des incidents :</a:t>
            </a:r>
            <a:endParaRPr sz="25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chemeClr val="lt1"/>
                </a:solidFill>
              </a:rPr>
              <a:t>-Rédiger un plan pour gérer les incidents de cybersécurité et les crises potentielles.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chemeClr val="lt1"/>
                </a:solidFill>
              </a:rPr>
              <a:t>-Simuler des attaques pour tester la capacité de réponse.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87" y="3123450"/>
            <a:ext cx="1933726" cy="15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14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108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7C5B"/>
                </a:solidFill>
              </a:rPr>
              <a:t>Quatrième étape : Pentest et identification des vulnérabilités</a:t>
            </a:r>
            <a:endParaRPr>
              <a:solidFill>
                <a:srgbClr val="CC7C5B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688" y="1443675"/>
            <a:ext cx="3999900" cy="28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Une fois notre infrastructure mise en place, il va falloir la tester pour voir si elle est robuste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FF00"/>
                </a:solidFill>
              </a:rPr>
              <a:t>Temps estimé : du 1er Mai 2025 au 15 mai 2025</a:t>
            </a: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4832400" y="1443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CC0DF"/>
                </a:solidFill>
              </a:rPr>
              <a:t>Test d'intrusion (Pentest)</a:t>
            </a:r>
            <a:r>
              <a:rPr lang="fr">
                <a:solidFill>
                  <a:srgbClr val="0CC0DF"/>
                </a:solidFill>
              </a:rPr>
              <a:t> :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- Réaliser des tests d’intrusion pour évaluer les failles des systèmes de contrôle et des réseaux.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-Utiliser des outils de scan de vulnérabilités spécifiques pour les environnements industriels.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196" y="3035200"/>
            <a:ext cx="2024925" cy="11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15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123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7C5B"/>
                </a:solidFill>
              </a:rPr>
              <a:t>Cinquième étape : Déploiement en production et documentation</a:t>
            </a:r>
            <a:endParaRPr>
              <a:solidFill>
                <a:srgbClr val="CC7C5B"/>
              </a:solidFill>
            </a:endParaRPr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311700" y="1440550"/>
            <a:ext cx="3999900" cy="28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Mettre en place le système en production, une fois qu’il a été testé dans tous ses retranchements. Mise à jour de la documentation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0FF00"/>
                </a:solidFill>
              </a:rPr>
              <a:t>Temps estimé : du 16 Mai 2025 au 1er Juin  2025</a:t>
            </a:r>
            <a:endParaRPr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2"/>
          </p:nvPr>
        </p:nvSpPr>
        <p:spPr>
          <a:xfrm>
            <a:off x="4713800" y="1440550"/>
            <a:ext cx="3999900" cy="3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CC0DF"/>
                </a:solidFill>
              </a:rPr>
              <a:t>Déploiement des solutions de sécurité</a:t>
            </a:r>
            <a:r>
              <a:rPr lang="fr">
                <a:solidFill>
                  <a:srgbClr val="0CC0DF"/>
                </a:solidFill>
              </a:rPr>
              <a:t> :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-Mettre en œuvre les recommandations issues des pentests et des analyses de risques.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-Appliquer les correctifs et configurations nécessaires.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CC0DF"/>
                </a:solidFill>
              </a:rPr>
              <a:t>Documentation</a:t>
            </a:r>
            <a:r>
              <a:rPr lang="fr">
                <a:solidFill>
                  <a:srgbClr val="0CC0DF"/>
                </a:solidFill>
              </a:rPr>
              <a:t> :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-Documenter la PSSI, les configurations, les résultats des tests et les procédures mises en place.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150" y="3298850"/>
            <a:ext cx="1886999" cy="13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16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261888" y="28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CC7C5B"/>
                </a:solidFill>
              </a:rPr>
              <a:t>Le réseau</a:t>
            </a:r>
            <a:endParaRPr>
              <a:solidFill>
                <a:srgbClr val="CC7C5B"/>
              </a:solidFill>
            </a:endParaRPr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3" y="904550"/>
            <a:ext cx="8420977" cy="391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23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Ressources techniques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1966025" y="2007925"/>
            <a:ext cx="71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0CC0DF"/>
                </a:solidFill>
              </a:rPr>
              <a:t>Matériels</a:t>
            </a:r>
            <a:endParaRPr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chemeClr val="lt1"/>
                </a:solidFill>
              </a:rPr>
              <a:t>Virtualisation : Kali Linux, Mint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dirty="0">
                <a:solidFill>
                  <a:schemeClr val="lt1"/>
                </a:solidFill>
              </a:rPr>
              <a:t>Supports : Ordinateur Fixe Windows 11 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lt1"/>
                </a:solidFill>
              </a:rPr>
              <a:t>Composants : 8 go de ram , 20 go de stockage, 8 coeurs processeur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lt1"/>
                </a:solidFill>
              </a:rPr>
              <a:t>Ordinateur portable dual boot Windows 11/Ubuntu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lt1"/>
                </a:solidFill>
              </a:rPr>
              <a:t>Composants : 16go de ram, 500go de stockage, 8 coeurs processeur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CC0DF"/>
                </a:solidFill>
              </a:rPr>
              <a:t>Logiciels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Virtualisation : VirtualBox, WSL 2.0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Hardening : Lynis, auditd, UFW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Conception infrastructure : Cisco Packet Tracer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SIEM : Suricata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Pentest : Nmap, Metasploit, Advanced IP Scanner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18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DÉMONSTRATION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193" name="Google Shape;19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19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01650" y="107125"/>
            <a:ext cx="79407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400">
                <a:solidFill>
                  <a:srgbClr val="CC7C5B"/>
                </a:solidFill>
              </a:rPr>
              <a:t>Plan de la présentation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-193400" y="1676200"/>
            <a:ext cx="3513600" cy="19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300" b="1" dirty="0">
                <a:solidFill>
                  <a:srgbClr val="CC7C5B"/>
                </a:solidFill>
              </a:rPr>
              <a:t>               Contexte du projet : </a:t>
            </a:r>
            <a:endParaRPr sz="6300" b="1" dirty="0">
              <a:solidFill>
                <a:srgbClr val="CC7C5B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5100" dirty="0">
                <a:solidFill>
                  <a:srgbClr val="0CC0DF"/>
                </a:solidFill>
              </a:rPr>
              <a:t>	</a:t>
            </a:r>
            <a:r>
              <a:rPr lang="fr" sz="5200" dirty="0">
                <a:solidFill>
                  <a:srgbClr val="0CC0DF"/>
                </a:solidFill>
              </a:rPr>
              <a:t>Le projet </a:t>
            </a:r>
            <a:endParaRPr sz="5200" dirty="0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5200" dirty="0">
                <a:solidFill>
                  <a:srgbClr val="0CC0DF"/>
                </a:solidFill>
              </a:rPr>
              <a:t>	L’équipe</a:t>
            </a:r>
            <a:endParaRPr sz="5200" dirty="0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5200" dirty="0">
                <a:solidFill>
                  <a:srgbClr val="0CC0DF"/>
                </a:solidFill>
              </a:rPr>
              <a:t>	Le planning</a:t>
            </a:r>
            <a:endParaRPr sz="5200" dirty="0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5200" dirty="0">
                <a:solidFill>
                  <a:srgbClr val="0CC0DF"/>
                </a:solidFill>
              </a:rPr>
              <a:t>	Ressources techniques</a:t>
            </a:r>
            <a:endParaRPr sz="5200" dirty="0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700" dirty="0">
              <a:solidFill>
                <a:srgbClr val="0CC0DF"/>
              </a:solidFill>
            </a:endParaRPr>
          </a:p>
          <a:p>
            <a:pPr marL="0" lvl="0" indent="45720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5000" dirty="0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2815200" y="1676200"/>
            <a:ext cx="3513600" cy="18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200" b="1" dirty="0">
                <a:solidFill>
                  <a:srgbClr val="CC7C5B"/>
                </a:solidFill>
              </a:rPr>
              <a:t>          Démonstration </a:t>
            </a:r>
            <a:r>
              <a:rPr lang="fr" sz="6200" dirty="0">
                <a:solidFill>
                  <a:srgbClr val="CC7C5B"/>
                </a:solidFill>
              </a:rPr>
              <a:t>: </a:t>
            </a:r>
            <a:endParaRPr sz="6200" dirty="0">
              <a:solidFill>
                <a:srgbClr val="CC7C5B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5200" dirty="0">
                <a:solidFill>
                  <a:srgbClr val="0CC0DF"/>
                </a:solidFill>
              </a:rPr>
              <a:t>	Rappel des objectifs</a:t>
            </a:r>
            <a:r>
              <a:rPr lang="fr" sz="6500" dirty="0">
                <a:solidFill>
                  <a:srgbClr val="0CC0DF"/>
                </a:solidFill>
              </a:rPr>
              <a:t>	</a:t>
            </a:r>
            <a:endParaRPr sz="6500" dirty="0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5200" dirty="0">
                <a:solidFill>
                  <a:srgbClr val="0CC0DF"/>
                </a:solidFill>
              </a:rPr>
              <a:t>         Pentest</a:t>
            </a:r>
            <a:endParaRPr sz="5200" dirty="0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5200" dirty="0">
                <a:solidFill>
                  <a:srgbClr val="0CC0DF"/>
                </a:solidFill>
              </a:rPr>
              <a:t>          Méthodologie</a:t>
            </a:r>
            <a:endParaRPr sz="5200" dirty="0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endParaRPr sz="27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3" name="Google Shape;63;p14"/>
          <p:cNvSpPr txBox="1"/>
          <p:nvPr/>
        </p:nvSpPr>
        <p:spPr>
          <a:xfrm>
            <a:off x="5707750" y="1655950"/>
            <a:ext cx="31440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50" b="1">
                <a:solidFill>
                  <a:srgbClr val="CC7C5B"/>
                </a:solidFill>
              </a:rPr>
              <a:t>       Bilan :</a:t>
            </a:r>
            <a:endParaRPr sz="1550" b="1">
              <a:solidFill>
                <a:srgbClr val="CC7C5B"/>
              </a:solidFill>
            </a:endParaRPr>
          </a:p>
          <a:p>
            <a:pPr marL="0" lvl="0" indent="45720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rgbClr val="0CC0DF"/>
                </a:solidFill>
              </a:rPr>
              <a:t>Analyse des résultats</a:t>
            </a:r>
            <a:endParaRPr sz="1300">
              <a:solidFill>
                <a:srgbClr val="0CC0DF"/>
              </a:solidFill>
            </a:endParaRPr>
          </a:p>
          <a:p>
            <a:pPr marL="0" lvl="0" indent="45720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rgbClr val="0CC0DF"/>
                </a:solidFill>
              </a:rPr>
              <a:t>Compétences développées</a:t>
            </a:r>
            <a:endParaRPr sz="1300">
              <a:solidFill>
                <a:srgbClr val="0CC0DF"/>
              </a:solidFill>
            </a:endParaRPr>
          </a:p>
          <a:p>
            <a:pPr marL="0" lvl="0" indent="45720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rgbClr val="0CC0DF"/>
                </a:solidFill>
              </a:rPr>
              <a:t>Difficultés rencontrés</a:t>
            </a:r>
            <a:endParaRPr sz="1300">
              <a:solidFill>
                <a:srgbClr val="0CC0DF"/>
              </a:solidFill>
            </a:endParaRPr>
          </a:p>
          <a:p>
            <a:pPr marL="0" lvl="0" indent="45720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rgbClr val="0CC0DF"/>
                </a:solidFill>
              </a:rPr>
              <a:t>Axe d’amélioration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311700" y="26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Rappel des objectifs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20</a:t>
            </a:fld>
            <a:endParaRPr>
              <a:solidFill>
                <a:srgbClr val="FF0000"/>
              </a:solidFill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4294967295"/>
          </p:nvPr>
        </p:nvSpPr>
        <p:spPr>
          <a:xfrm>
            <a:off x="392000" y="2127600"/>
            <a:ext cx="81609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</a:rPr>
              <a:t>Réussir une intrusion du docker hébergent le site web Nuky, en exploitant une vulnérabilité Apache.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lt1"/>
                </a:solidFill>
              </a:rPr>
              <a:t>Utilisation de différents supports pour y parvenir dans un contexte de pentest interne.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159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Méthodologie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834200" y="1706125"/>
            <a:ext cx="66609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Préparation du tes</a:t>
            </a:r>
            <a:r>
              <a:rPr lang="fr" sz="1800">
                <a:solidFill>
                  <a:schemeClr val="lt1"/>
                </a:solidFill>
              </a:rPr>
              <a:t>t</a:t>
            </a:r>
            <a:endParaRPr sz="1800">
              <a:solidFill>
                <a:schemeClr val="lt1"/>
              </a:solidFill>
            </a:endParaRPr>
          </a:p>
          <a:p>
            <a:pPr marL="22860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22860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Reconnaissance et collecte</a:t>
            </a:r>
            <a:endParaRPr sz="1800">
              <a:solidFill>
                <a:schemeClr val="lt1"/>
              </a:solidFill>
            </a:endParaRPr>
          </a:p>
          <a:p>
            <a:pPr marL="22860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22860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Exploitation </a:t>
            </a:r>
            <a:r>
              <a:rPr lang="fr" sz="1800">
                <a:solidFill>
                  <a:schemeClr val="lt1"/>
                </a:solidFill>
              </a:rPr>
              <a:t>Vulnérabilité</a:t>
            </a:r>
            <a:endParaRPr sz="1800">
              <a:solidFill>
                <a:schemeClr val="lt1"/>
              </a:solidFill>
            </a:endParaRPr>
          </a:p>
          <a:p>
            <a:pPr marL="22860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22860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lt1"/>
                </a:solidFill>
              </a:rPr>
              <a:t>Recommendations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21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VIDEO PENTEST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213" name="Google Shape;21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22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BILAN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23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248825" y="9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Analyse des résultats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248825" y="983550"/>
            <a:ext cx="8520600" cy="3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 b="1">
                <a:solidFill>
                  <a:srgbClr val="0CC0DF"/>
                </a:solidFill>
              </a:rPr>
              <a:t>PSSI définie et appliquée</a:t>
            </a:r>
            <a:r>
              <a:rPr lang="fr" sz="1400">
                <a:solidFill>
                  <a:schemeClr val="lt1"/>
                </a:solidFill>
              </a:rPr>
              <a:t> pour la centrale Nuky, avec documentation complète livrée.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 b="1">
                <a:solidFill>
                  <a:srgbClr val="0CC0DF"/>
                </a:solidFill>
              </a:rPr>
              <a:t>Durcissement des postes et serveurs réalisé :</a:t>
            </a:r>
            <a:r>
              <a:rPr lang="fr" sz="1400">
                <a:solidFill>
                  <a:schemeClr val="lt1"/>
                </a:solidFill>
              </a:rPr>
              <a:t> désactivation des services inutiles, règles pare-feu, gestion des comptes.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 b="1">
                <a:solidFill>
                  <a:srgbClr val="0CC0DF"/>
                </a:solidFill>
              </a:rPr>
              <a:t>Mise en place de la supervision : </a:t>
            </a:r>
            <a:r>
              <a:rPr lang="fr" sz="1400">
                <a:solidFill>
                  <a:schemeClr val="lt1"/>
                </a:solidFill>
              </a:rPr>
              <a:t>collecte centralisée des logs, détection d’activités anormales via SIEM.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fr" sz="1400">
                <a:solidFill>
                  <a:schemeClr val="lt1"/>
                </a:solidFill>
              </a:rPr>
            </a:br>
            <a:r>
              <a:rPr lang="fr" sz="1400" b="1">
                <a:solidFill>
                  <a:srgbClr val="0CC0DF"/>
                </a:solidFill>
              </a:rPr>
              <a:t>Évaluation active de la sécurité</a:t>
            </a:r>
            <a:r>
              <a:rPr lang="fr" sz="1400">
                <a:solidFill>
                  <a:srgbClr val="0CC0DF"/>
                </a:solidFill>
              </a:rPr>
              <a:t> :</a:t>
            </a:r>
            <a:r>
              <a:rPr lang="fr" sz="1400">
                <a:solidFill>
                  <a:schemeClr val="lt1"/>
                </a:solidFill>
              </a:rPr>
              <a:t> tests d’intrusion simulés pour valider les mesures en place.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 b="1">
                <a:solidFill>
                  <a:srgbClr val="0CC0DF"/>
                </a:solidFill>
              </a:rPr>
              <a:t>Démarche conforme aux référentiels</a:t>
            </a:r>
            <a:r>
              <a:rPr lang="fr" sz="1400">
                <a:solidFill>
                  <a:srgbClr val="0CC0DF"/>
                </a:solidFill>
              </a:rPr>
              <a:t> :</a:t>
            </a:r>
            <a:r>
              <a:rPr lang="fr" sz="1400">
                <a:solidFill>
                  <a:schemeClr val="lt1"/>
                </a:solidFill>
              </a:rPr>
              <a:t> approche alignée avec ISO 27001, IEC 62443, et recommandations ANSSI.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sp>
        <p:nvSpPr>
          <p:cNvPr id="226" name="Google Shape;22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24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236250" y="118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Compétences développées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232" name="Google Shape;23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CC0DF"/>
                </a:solidFill>
              </a:rPr>
              <a:t>Compétences techniques :</a:t>
            </a:r>
            <a:endParaRPr b="1">
              <a:solidFill>
                <a:srgbClr val="0CC0DF"/>
              </a:solidFill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Gouvernance : rechercher l’information, règles de sécurité, les ISO, l’analyse des risques.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Systèmes d’exploitations : les choisir, les configurer, les protéger. Meilleur niveau en utilisation de terminaux. Hardening, gestion de comptes,..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Réseaux : comprendre leur logique et comment ils fonctionnent.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Pentest : acquisition de bonnes bases.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CC0DF"/>
                </a:solidFill>
              </a:rPr>
              <a:t>Soft skills :</a:t>
            </a:r>
            <a:endParaRPr b="1"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Travailler en équipe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Capacité d’adaptation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Organisation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Capacité à résoudre des problèmes complexes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Recherche documentaire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25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>
            <a:spLocks noGrp="1"/>
          </p:cNvSpPr>
          <p:nvPr>
            <p:ph type="title"/>
          </p:nvPr>
        </p:nvSpPr>
        <p:spPr>
          <a:xfrm>
            <a:off x="311700" y="206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Difficultés rencontrées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Problèmes de matériel : </a:t>
            </a:r>
            <a:r>
              <a:rPr lang="fr">
                <a:solidFill>
                  <a:schemeClr val="lt1"/>
                </a:solidFill>
              </a:rPr>
              <a:t>pour simuler un réseau (pare-feu, serveur, machine utilisateur, machine attaquant,..) le besoin en machines virtuelles est important, difficultés pour travailler confortablement avec nos machines personnelles.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Compétences et formations : </a:t>
            </a:r>
            <a:r>
              <a:rPr lang="fr">
                <a:solidFill>
                  <a:schemeClr val="lt1"/>
                </a:solidFill>
              </a:rPr>
              <a:t>la cybersécurité est un domaine très vaste touchant à tous les domaines de l’informatique (hardware, réseau, code, gouvernance,pentest,..).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Nous avons dû consacrer beaucoup de temps de formation à chaque étapes du projet.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Coordination :</a:t>
            </a:r>
            <a:r>
              <a:rPr lang="fr">
                <a:solidFill>
                  <a:schemeClr val="lt1"/>
                </a:solidFill>
              </a:rPr>
              <a:t> travailler à distance hors d’un cadre bureau demande une solide organisation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26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title"/>
          </p:nvPr>
        </p:nvSpPr>
        <p:spPr>
          <a:xfrm>
            <a:off x="311700" y="256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Axes d’amélioration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 Améliorer l’automatisation avec des scripts.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Avec la montée en compétence faire des Pentests plus poussés.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 Monter en compétences sur Linux pour connaître plus de logiciels et de méthodes pour le hardening.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27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MERCI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254" name="Google Shape;25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28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LE CONTEXTE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3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7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420">
                <a:solidFill>
                  <a:srgbClr val="CC7C5B"/>
                </a:solidFill>
              </a:rPr>
              <a:t>Le projet</a:t>
            </a:r>
            <a:endParaRPr sz="4420">
              <a:solidFill>
                <a:srgbClr val="CC7C5B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2473600"/>
            <a:ext cx="8520600" cy="19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fr" sz="2100">
                <a:solidFill>
                  <a:schemeClr val="lt1"/>
                </a:solidFill>
              </a:rPr>
              <a:t>Les infrastructures nucléaires sont des cibles à haut risque en raison de leur importance stratégique.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fr" sz="2100">
                <a:solidFill>
                  <a:schemeClr val="lt1"/>
                </a:solidFill>
              </a:rPr>
              <a:t>Notre rôle sera d’assurer la sécurité de Nuky, une centrale nucléaire fictive, contre les cybermenaces.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1769000"/>
            <a:ext cx="4502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0CC0DF"/>
                </a:solidFill>
              </a:rPr>
              <a:t>Centrale nucléaire Nuky</a:t>
            </a:r>
            <a:endParaRPr sz="2400" b="1">
              <a:solidFill>
                <a:srgbClr val="0CC0DF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4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body" idx="4294967295"/>
          </p:nvPr>
        </p:nvSpPr>
        <p:spPr>
          <a:xfrm>
            <a:off x="311700" y="9241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• </a:t>
            </a:r>
            <a:r>
              <a:rPr lang="fr">
                <a:solidFill>
                  <a:srgbClr val="0CC0DF"/>
                </a:solidFill>
              </a:rPr>
              <a:t>Gouvernance de la sécurité :</a:t>
            </a:r>
            <a:r>
              <a:rPr lang="fr">
                <a:solidFill>
                  <a:schemeClr val="lt1"/>
                </a:solidFill>
              </a:rPr>
              <a:t> Élaborer une PSSI pour la centrale.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•</a:t>
            </a:r>
            <a:r>
              <a:rPr lang="fr">
                <a:solidFill>
                  <a:srgbClr val="0CC0DF"/>
                </a:solidFill>
              </a:rPr>
              <a:t> Sécurité des systèmes d'exploitation et des services :</a:t>
            </a:r>
            <a:r>
              <a:rPr lang="fr">
                <a:solidFill>
                  <a:schemeClr val="lt1"/>
                </a:solidFill>
              </a:rPr>
              <a:t> Sécuriser les serveurs et les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  services critiques.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• </a:t>
            </a:r>
            <a:r>
              <a:rPr lang="fr">
                <a:solidFill>
                  <a:srgbClr val="0CC0DF"/>
                </a:solidFill>
              </a:rPr>
              <a:t>Sécurité réseau :</a:t>
            </a:r>
            <a:r>
              <a:rPr lang="fr">
                <a:solidFill>
                  <a:schemeClr val="lt1"/>
                </a:solidFill>
              </a:rPr>
              <a:t> Mettre en place des mesures de protection des réseaux de la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  centrale.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• </a:t>
            </a:r>
            <a:r>
              <a:rPr lang="fr">
                <a:solidFill>
                  <a:srgbClr val="0CC0DF"/>
                </a:solidFill>
              </a:rPr>
              <a:t>Pentest :</a:t>
            </a:r>
            <a:r>
              <a:rPr lang="fr">
                <a:solidFill>
                  <a:schemeClr val="lt1"/>
                </a:solidFill>
              </a:rPr>
              <a:t> Réaliser des tests d'intrusion sur les systèmes de contrôle.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777300" y="62225"/>
            <a:ext cx="7589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Cahier des charges 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5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CC7C5B"/>
                </a:solidFill>
              </a:rPr>
              <a:t>L'ÉQUIPE</a:t>
            </a:r>
            <a:endParaRPr sz="4400">
              <a:solidFill>
                <a:srgbClr val="CC7C5B"/>
              </a:solidFill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6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234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CC7C5B"/>
                </a:solidFill>
              </a:rPr>
              <a:t>Deux personnes pour réaliser ce projet</a:t>
            </a:r>
            <a:endParaRPr sz="3700">
              <a:solidFill>
                <a:srgbClr val="CC7C5B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7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</a:rPr>
              <a:t>Kévin Mougin</a:t>
            </a:r>
            <a:endParaRPr b="1"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-Diplômé en BTS Systèmes Numériques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-8 ans d’expérience professionnelle, dont 2 dans le milieu nucléaire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-Responsable informatique à Medevasan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- 4 ans Technicien maintenance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-Expérience d’administrateur système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0CC0DF"/>
                </a:solidFill>
              </a:rPr>
              <a:t>-Certificat de l’ANSSI (score 100%) 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6116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</a:rPr>
              <a:t>Guillaume Donizetti</a:t>
            </a:r>
            <a:endParaRPr b="1">
              <a:solidFill>
                <a:srgbClr val="00FF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-Diplômé en programmation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-10 ans d’expérience en tant que manager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-1 an d’expérience technicien support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-Chef de projet pour la startup Cybersecurity Agency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CC0DF"/>
                </a:solidFill>
              </a:rPr>
              <a:t>-Certificat de l’ANSSI (score 100%)</a:t>
            </a:r>
            <a:endParaRPr>
              <a:solidFill>
                <a:srgbClr val="0CC0D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625" y="4135225"/>
            <a:ext cx="705826" cy="7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425" y="4135225"/>
            <a:ext cx="705826" cy="70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0000"/>
                </a:solidFill>
              </a:rPr>
              <a:t>7</a:t>
            </a:fld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 title="image_2025-03-12_22451188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25" y="61475"/>
            <a:ext cx="8854151" cy="500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1242</Words>
  <Application>Microsoft Office PowerPoint</Application>
  <PresentationFormat>Affichage à l'écran (16:9)</PresentationFormat>
  <Paragraphs>191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Sécurisation d’une infrastructure nucléaire</vt:lpstr>
      <vt:lpstr>Plan de la présentation</vt:lpstr>
      <vt:lpstr>LE CONTEXTE</vt:lpstr>
      <vt:lpstr>Le projet</vt:lpstr>
      <vt:lpstr>Présentation PowerPoint</vt:lpstr>
      <vt:lpstr>L'ÉQUIPE</vt:lpstr>
      <vt:lpstr>Deux personnes pour réaliser ce projet</vt:lpstr>
      <vt:lpstr>Présentation PowerPoint</vt:lpstr>
      <vt:lpstr>Présentation PowerPoint</vt:lpstr>
      <vt:lpstr>PLANIFICATION</vt:lpstr>
      <vt:lpstr>Présentation PowerPoint</vt:lpstr>
      <vt:lpstr>Première étape : analyse initiale et gouvernance</vt:lpstr>
      <vt:lpstr>Deuxième étape : Sécurisation des systèmes et des réseaux</vt:lpstr>
      <vt:lpstr>Troisième étape : Surveillance et réponse aux menaces</vt:lpstr>
      <vt:lpstr>Quatrième étape : Pentest et identification des vulnérabilités</vt:lpstr>
      <vt:lpstr>Cinquième étape : Déploiement en production et documentation</vt:lpstr>
      <vt:lpstr>Le réseau</vt:lpstr>
      <vt:lpstr>Ressources techniques</vt:lpstr>
      <vt:lpstr>DÉMONSTRATION</vt:lpstr>
      <vt:lpstr>Rappel des objectifs</vt:lpstr>
      <vt:lpstr>Méthodologie</vt:lpstr>
      <vt:lpstr>VIDEO PENTEST</vt:lpstr>
      <vt:lpstr>BILAN</vt:lpstr>
      <vt:lpstr>Analyse des résultats</vt:lpstr>
      <vt:lpstr>Compétences développées</vt:lpstr>
      <vt:lpstr>Difficultés rencontrées</vt:lpstr>
      <vt:lpstr>Axes d’amélioration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Sécurisation d’une infrastructure nucléaire</dc:title>
  <cp:lastModifiedBy>DONIZETTI Guillaume</cp:lastModifiedBy>
  <cp:revision>7</cp:revision>
  <dcterms:modified xsi:type="dcterms:W3CDTF">2025-06-29T18:42:39Z</dcterms:modified>
</cp:coreProperties>
</file>